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7" r:id="rId8"/>
    <p:sldId id="275" r:id="rId9"/>
    <p:sldId id="268" r:id="rId10"/>
    <p:sldId id="276" r:id="rId11"/>
    <p:sldId id="269" r:id="rId12"/>
    <p:sldId id="277" r:id="rId13"/>
    <p:sldId id="270" r:id="rId14"/>
    <p:sldId id="271" r:id="rId15"/>
    <p:sldId id="273" r:id="rId16"/>
    <p:sldId id="278" r:id="rId17"/>
    <p:sldId id="272" r:id="rId18"/>
    <p:sldId id="262" r:id="rId19"/>
    <p:sldId id="261" r:id="rId20"/>
    <p:sldId id="264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8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8168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6600" dirty="0">
                <a:latin typeface="華康雅藝體 Std W6" panose="040B0600000000000000" pitchFamily="82" charset="-120"/>
                <a:ea typeface="華康雅藝體 Std W6" panose="040B0600000000000000" pitchFamily="82" charset="-120"/>
                <a:cs typeface="Noto Sans" panose="020B0502040504020204" pitchFamily="34" charset="0"/>
              </a:rPr>
              <a:t>114</a:t>
            </a:r>
            <a:r>
              <a:rPr lang="zh-TW" altLang="en-US" sz="6600" dirty="0">
                <a:latin typeface="華康雅藝體 Std W6" panose="040B0600000000000000" pitchFamily="82" charset="-120"/>
                <a:ea typeface="華康雅藝體 Std W6" panose="040B0600000000000000" pitchFamily="82" charset="-120"/>
                <a:cs typeface="Noto Sans" panose="020B0502040504020204" pitchFamily="34" charset="0"/>
              </a:rPr>
              <a:t>年度</a:t>
            </a:r>
            <a:br>
              <a:rPr lang="en-US" altLang="zh-TW" sz="6600" dirty="0">
                <a:latin typeface="華康雅藝體 Std W6" panose="040B0600000000000000" pitchFamily="82" charset="-120"/>
                <a:ea typeface="華康雅藝體 Std W6" panose="040B0600000000000000" pitchFamily="82" charset="-120"/>
                <a:cs typeface="Noto Sans" panose="020B0502040504020204" pitchFamily="34" charset="0"/>
              </a:rPr>
            </a:br>
            <a:r>
              <a:rPr lang="zh-TW" altLang="en-US" sz="6600" dirty="0">
                <a:latin typeface="華康雅藝體 Std W6" panose="040B0600000000000000" pitchFamily="82" charset="-120"/>
                <a:ea typeface="華康雅藝體 Std W6" panose="040B0600000000000000" pitchFamily="82" charset="-120"/>
                <a:cs typeface="Noto Sans" panose="020B0502040504020204" pitchFamily="34" charset="0"/>
              </a:rPr>
              <a:t>花蓮縣政府電腦基礎入門實務研習計畫</a:t>
            </a:r>
            <a:endParaRPr sz="6600" dirty="0">
              <a:latin typeface="華康雅藝體 Std W6" panose="040B0600000000000000" pitchFamily="82" charset="-120"/>
              <a:ea typeface="華康雅藝體 Std W6" panose="040B0600000000000000" pitchFamily="82" charset="-120"/>
              <a:cs typeface="Noto Sans" panose="020B050204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1"/>
            <a:ext cx="6400800" cy="1023259"/>
          </a:xfrm>
        </p:spPr>
        <p:txBody>
          <a:bodyPr/>
          <a:lstStyle/>
          <a:p>
            <a:r>
              <a:rPr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電腦硬體與</a:t>
            </a:r>
            <a:r>
              <a:rPr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BIOS/CMOS </a:t>
            </a:r>
            <a:r>
              <a:rPr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認識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BEBC9C-A787-4684-1A3F-5AD9910716FA}"/>
              </a:ext>
            </a:extLst>
          </p:cNvPr>
          <p:cNvSpPr txBox="1">
            <a:spLocks/>
          </p:cNvSpPr>
          <p:nvPr/>
        </p:nvSpPr>
        <p:spPr>
          <a:xfrm>
            <a:off x="2895600" y="4909460"/>
            <a:ext cx="6400800" cy="48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協力：欣辰通訊</a:t>
            </a:r>
          </a:p>
          <a:p>
            <a:endParaRPr lang="zh-TW" alt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B7153-D67E-9318-3C3B-0C5F6A58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圖片 9" descr="一張含有 文字, 品牌, 螢幕擷取畫面, 設計 的圖片&#10;&#10;AI 產生的內容可能不正確。">
            <a:extLst>
              <a:ext uri="{FF2B5EF4-FFF2-40B4-BE49-F238E27FC236}">
                <a16:creationId xmlns:a16="http://schemas.microsoft.com/office/drawing/2014/main" id="{A314535F-F1B3-5663-B922-1B7039B3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2" y="640080"/>
            <a:ext cx="5577840" cy="55778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1440-CD3F-CE7A-42E8-843C3C63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400" dirty="0">
                <a:solidFill>
                  <a:srgbClr val="FFFFFF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中央處理器</a:t>
            </a:r>
            <a:r>
              <a:rPr lang="en-US" altLang="zh-TW" sz="4400" dirty="0">
                <a:solidFill>
                  <a:srgbClr val="FFFFFF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(CPU)</a:t>
            </a:r>
            <a:endParaRPr lang="en-US" sz="4400" dirty="0">
              <a:solidFill>
                <a:srgbClr val="FFFFFF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2B98-0047-1381-F6E0-82F41963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4B3E-36A5-0994-1709-F5B89915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記憶體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(RAM)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F9C6-7860-0EC6-2527-6C7A36BE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RAM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是英文 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Random Access Memory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的縮寫，翻成中文是：隨機存取記憶體，也叫揮發性記憶體，代表它僅在通電時才會儲存資料，而不是「非揮發性」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HDD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或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SSD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。它就像一個工作區，讓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CPU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能在執行程式、開啟文件或瀏覽網頁時，暫時儲存必要的資料。 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RAM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的速度比硬碟或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SSD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快得多，有助於提升電腦的整體效能。 </a:t>
            </a:r>
          </a:p>
          <a:p>
            <a:endParaRPr lang="zh-TW" altLang="en-US" sz="2400" b="1" dirty="0"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小比喻：</a:t>
            </a:r>
          </a:p>
          <a:p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RAM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就像一張辦公桌</a:t>
            </a:r>
          </a:p>
          <a:p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桌面越大（記憶體越大），你能同時打開更多文件、工具、瀏覽器</a:t>
            </a:r>
          </a:p>
          <a:p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桌面太小（記憶體太少），就會擁擠卡住，要東翻西收導致系統變慢</a:t>
            </a:r>
          </a:p>
        </p:txBody>
      </p:sp>
    </p:spTree>
    <p:extLst>
      <p:ext uri="{BB962C8B-B14F-4D97-AF65-F5344CB8AC3E}">
        <p14:creationId xmlns:p14="http://schemas.microsoft.com/office/powerpoint/2010/main" val="338958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58E0-F1CE-B8E3-4988-AAC58CA5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C46-53C4-3799-CE6A-A614FCBC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記憶體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(RAM)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8171CAE-87DF-361C-2B17-43F4E27BDB79}"/>
              </a:ext>
            </a:extLst>
          </p:cNvPr>
          <p:cNvGraphicFramePr>
            <a:graphicFrameLocks noGrp="1"/>
          </p:cNvGraphicFramePr>
          <p:nvPr/>
        </p:nvGraphicFramePr>
        <p:xfrm>
          <a:off x="1610859" y="1846262"/>
          <a:ext cx="9030608" cy="4022727"/>
        </p:xfrm>
        <a:graphic>
          <a:graphicData uri="http://schemas.openxmlformats.org/drawingml/2006/table">
            <a:tbl>
              <a:tblPr/>
              <a:tblGrid>
                <a:gridCol w="2257652">
                  <a:extLst>
                    <a:ext uri="{9D8B030D-6E8A-4147-A177-3AD203B41FA5}">
                      <a16:colId xmlns:a16="http://schemas.microsoft.com/office/drawing/2014/main" val="1428626860"/>
                    </a:ext>
                  </a:extLst>
                </a:gridCol>
                <a:gridCol w="2257652">
                  <a:extLst>
                    <a:ext uri="{9D8B030D-6E8A-4147-A177-3AD203B41FA5}">
                      <a16:colId xmlns:a16="http://schemas.microsoft.com/office/drawing/2014/main" val="2218367487"/>
                    </a:ext>
                  </a:extLst>
                </a:gridCol>
                <a:gridCol w="2257652">
                  <a:extLst>
                    <a:ext uri="{9D8B030D-6E8A-4147-A177-3AD203B41FA5}">
                      <a16:colId xmlns:a16="http://schemas.microsoft.com/office/drawing/2014/main" val="1710053865"/>
                    </a:ext>
                  </a:extLst>
                </a:gridCol>
                <a:gridCol w="2257652">
                  <a:extLst>
                    <a:ext uri="{9D8B030D-6E8A-4147-A177-3AD203B41FA5}">
                      <a16:colId xmlns:a16="http://schemas.microsoft.com/office/drawing/2014/main" val="3234104521"/>
                    </a:ext>
                  </a:extLst>
                </a:gridCol>
              </a:tblGrid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項目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DDR3</a:t>
                      </a:r>
                      <a:endParaRPr lang="en-US" sz="1600"/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DDR4</a:t>
                      </a:r>
                      <a:endParaRPr lang="en-US" sz="1600"/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DDR5</a:t>
                      </a:r>
                      <a:endParaRPr lang="en-US" sz="1600"/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290195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發布年份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2007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2014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2020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55552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預取（</a:t>
                      </a:r>
                      <a:r>
                        <a:rPr lang="en-US" sz="1600"/>
                        <a:t>Prefetch）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bit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bit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bit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2082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單條通道帶寬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 bit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 bit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2 × 32 bit</a:t>
                      </a:r>
                      <a:r>
                        <a:rPr lang="zh-TW" altLang="en-US" sz="1600"/>
                        <a:t>（雙通道模組）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82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zh-TW" altLang="en-US" sz="1600"/>
                        <a:t>頻率（時脈）範圍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800–2133 MHz（</a:t>
                      </a:r>
                      <a:r>
                        <a:rPr lang="zh-TW" altLang="en-US" sz="1600"/>
                        <a:t>實際）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2133–3200 MHz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4800–8400+ MHz</a:t>
                      </a:r>
                      <a:r>
                        <a:rPr lang="zh-TW" altLang="en-US" sz="1600"/>
                        <a:t>（未來更高）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613968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傳輸速率（</a:t>
                      </a:r>
                      <a:r>
                        <a:rPr lang="en-US" altLang="zh-TW" sz="1600"/>
                        <a:t>MT/s</a:t>
                      </a:r>
                      <a:r>
                        <a:rPr lang="zh-TW" altLang="en-US" sz="1600"/>
                        <a:t>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800–2133 MT/s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2133–3200 MT/s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4800–8800 MT/s </a:t>
                      </a:r>
                      <a:r>
                        <a:rPr lang="zh-TW" altLang="en-US" sz="1600"/>
                        <a:t>以上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6732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zh-TW" altLang="en-US" sz="1600"/>
                        <a:t>傳輸頻寬（</a:t>
                      </a:r>
                      <a:r>
                        <a:rPr lang="en-US" altLang="zh-TW" sz="1600"/>
                        <a:t>GB/s</a:t>
                      </a:r>
                      <a:r>
                        <a:rPr lang="zh-TW" altLang="en-US" sz="1600"/>
                        <a:t>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最多 </a:t>
                      </a:r>
                      <a:r>
                        <a:rPr lang="en-US" altLang="zh-TW" sz="1600"/>
                        <a:t>17 </a:t>
                      </a:r>
                      <a:r>
                        <a:rPr lang="en-US" sz="1600"/>
                        <a:t>GB/s（DDR3-2133）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最多 </a:t>
                      </a:r>
                      <a:r>
                        <a:rPr lang="en-US" altLang="zh-TW" sz="1600"/>
                        <a:t>25.6 </a:t>
                      </a:r>
                      <a:r>
                        <a:rPr lang="en-US" sz="1600"/>
                        <a:t>GB/s（DDR4-3200）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高達 </a:t>
                      </a:r>
                      <a:r>
                        <a:rPr lang="en-US" altLang="zh-TW" sz="1600"/>
                        <a:t>51.2 </a:t>
                      </a:r>
                      <a:r>
                        <a:rPr lang="en-US" sz="1600"/>
                        <a:t>GB/s（DDR5-6400）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120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標準電壓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1.5V（</a:t>
                      </a:r>
                      <a:r>
                        <a:rPr lang="zh-TW" altLang="en-US" sz="1600"/>
                        <a:t>低壓版 </a:t>
                      </a:r>
                      <a:r>
                        <a:rPr lang="en-US" altLang="zh-TW" sz="1600"/>
                        <a:t>1.35</a:t>
                      </a:r>
                      <a:r>
                        <a:rPr lang="en-US" sz="1600"/>
                        <a:t>V）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1.2V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1.1V（</a:t>
                      </a:r>
                      <a:r>
                        <a:rPr lang="zh-TW" altLang="en-US" sz="1600"/>
                        <a:t>更省電）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74435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en-US" sz="1600"/>
                        <a:t>ECC </a:t>
                      </a:r>
                      <a:r>
                        <a:rPr lang="zh-TW" altLang="en-US" sz="1600"/>
                        <a:t>支援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僅伺服器版本支援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僅伺服器版本支援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✅ 內建片上 </a:t>
                      </a:r>
                      <a:r>
                        <a:rPr lang="en-US" sz="1600"/>
                        <a:t>ECC（On-die ECC）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951140"/>
                  </a:ext>
                </a:extLst>
              </a:tr>
              <a:tr h="328386">
                <a:tc>
                  <a:txBody>
                    <a:bodyPr/>
                    <a:lstStyle/>
                    <a:p>
                      <a:r>
                        <a:rPr lang="zh-TW" altLang="en-US" sz="1600"/>
                        <a:t>控制器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主機板內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主機板內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✅</a:t>
                      </a:r>
                    </a:p>
                  </a:txBody>
                  <a:tcPr marL="82096" marR="82096" marT="41048" marB="41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78518"/>
                  </a:ext>
                </a:extLst>
              </a:tr>
            </a:tbl>
          </a:graphicData>
        </a:graphic>
      </p:graphicFrame>
      <p:pic>
        <p:nvPicPr>
          <p:cNvPr id="8" name="圖片 7" descr="一張含有 駕駛, 電子產品, 電子工程 的圖片&#10;&#10;AI 產生的內容可能不正確。">
            <a:extLst>
              <a:ext uri="{FF2B5EF4-FFF2-40B4-BE49-F238E27FC236}">
                <a16:creationId xmlns:a16="http://schemas.microsoft.com/office/drawing/2014/main" id="{BDFAAFAC-1E95-64B3-4CB0-12DB176D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18" y="0"/>
            <a:ext cx="2879045" cy="2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6DF4-23B5-DA34-57AA-08418C85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D476-8BC5-AC7B-C010-2E714118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PCIe</a:t>
            </a:r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&amp;</a:t>
            </a:r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SATA</a:t>
            </a:r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接口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6C7FF10-59BB-AD1F-8797-1A2AD042A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67590"/>
              </p:ext>
            </p:extLst>
          </p:nvPr>
        </p:nvGraphicFramePr>
        <p:xfrm>
          <a:off x="2004060" y="1783080"/>
          <a:ext cx="8229600" cy="32918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41793951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496513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33183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項目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SATA III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PCIe 3.0 / 4.0（</a:t>
                      </a:r>
                      <a:r>
                        <a:rPr lang="zh-TW" altLang="en-US"/>
                        <a:t>常見）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376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傳輸速度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約 </a:t>
                      </a:r>
                      <a:r>
                        <a:rPr lang="en-US" altLang="zh-TW"/>
                        <a:t>550 MB/s</a:t>
                      </a:r>
                      <a:r>
                        <a:rPr lang="zh-TW" altLang="en-US"/>
                        <a:t>（極限）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3.0</a:t>
                      </a:r>
                      <a:r>
                        <a:rPr lang="zh-TW" altLang="en-US"/>
                        <a:t>：單通道約 </a:t>
                      </a:r>
                      <a:r>
                        <a:rPr lang="en-US" altLang="zh-TW"/>
                        <a:t>1 </a:t>
                      </a:r>
                      <a:r>
                        <a:rPr lang="en-US"/>
                        <a:t>GB/s，4.0 </a:t>
                      </a:r>
                      <a:r>
                        <a:rPr lang="zh-TW" altLang="en-US"/>
                        <a:t>可達 </a:t>
                      </a:r>
                      <a:r>
                        <a:rPr lang="en-US" altLang="zh-TW"/>
                        <a:t>2 </a:t>
                      </a:r>
                      <a:r>
                        <a:rPr lang="en-US"/>
                        <a:t>GB/s+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789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使用裝置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傳統 </a:t>
                      </a:r>
                      <a:r>
                        <a:rPr lang="en-US" altLang="zh-TW"/>
                        <a:t>2.5 </a:t>
                      </a:r>
                      <a:r>
                        <a:rPr lang="zh-TW" altLang="en-US"/>
                        <a:t>吋 </a:t>
                      </a:r>
                      <a:r>
                        <a:rPr lang="en-US" altLang="zh-TW"/>
                        <a:t>SSD / HDD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顯示卡、</a:t>
                      </a:r>
                      <a:r>
                        <a:rPr lang="en-US" altLang="zh-TW"/>
                        <a:t>M.2 NVMe SSD</a:t>
                      </a:r>
                      <a:r>
                        <a:rPr lang="zh-TW" altLang="en-US"/>
                        <a:t>、網卡等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979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接頭類型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7+15 pin </a:t>
                      </a:r>
                      <a:r>
                        <a:rPr lang="zh-TW" altLang="en-US"/>
                        <a:t>扁平接頭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插卡式（長條型金手指，插入主機板插槽）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7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是否熱插拔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✅ 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❌ 一般不可熱插拔（特別是顯示卡）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99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使用方式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線接法（</a:t>
                      </a:r>
                      <a:r>
                        <a:rPr lang="en-US" altLang="zh-TW"/>
                        <a:t>SATA </a:t>
                      </a:r>
                      <a:r>
                        <a:rPr lang="zh-TW" altLang="en-US"/>
                        <a:t>線 </a:t>
                      </a:r>
                      <a:r>
                        <a:rPr lang="en-US" altLang="zh-TW"/>
                        <a:t>+ </a:t>
                      </a:r>
                      <a:r>
                        <a:rPr lang="zh-TW" altLang="en-US"/>
                        <a:t>電源線）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直接插主機板插槽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85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6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FB87-6C14-9F2A-03D4-F5337501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61DD-9F71-28F3-5FE1-BEE90C2D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硬碟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8D5257D-1AA9-87E9-0135-669799C6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06636"/>
              </p:ext>
            </p:extLst>
          </p:nvPr>
        </p:nvGraphicFramePr>
        <p:xfrm>
          <a:off x="1208314" y="1737361"/>
          <a:ext cx="9947367" cy="4571010"/>
        </p:xfrm>
        <a:graphic>
          <a:graphicData uri="http://schemas.openxmlformats.org/drawingml/2006/table">
            <a:tbl>
              <a:tblPr/>
              <a:tblGrid>
                <a:gridCol w="3315789">
                  <a:extLst>
                    <a:ext uri="{9D8B030D-6E8A-4147-A177-3AD203B41FA5}">
                      <a16:colId xmlns:a16="http://schemas.microsoft.com/office/drawing/2014/main" val="586736237"/>
                    </a:ext>
                  </a:extLst>
                </a:gridCol>
                <a:gridCol w="3315789">
                  <a:extLst>
                    <a:ext uri="{9D8B030D-6E8A-4147-A177-3AD203B41FA5}">
                      <a16:colId xmlns:a16="http://schemas.microsoft.com/office/drawing/2014/main" val="2952907780"/>
                    </a:ext>
                  </a:extLst>
                </a:gridCol>
                <a:gridCol w="3315789">
                  <a:extLst>
                    <a:ext uri="{9D8B030D-6E8A-4147-A177-3AD203B41FA5}">
                      <a16:colId xmlns:a16="http://schemas.microsoft.com/office/drawing/2014/main" val="1944715963"/>
                    </a:ext>
                  </a:extLst>
                </a:gridCol>
              </a:tblGrid>
              <a:tr h="317611">
                <a:tc>
                  <a:txBody>
                    <a:bodyPr/>
                    <a:lstStyle/>
                    <a:p>
                      <a:r>
                        <a:rPr lang="zh-TW" altLang="en-US" sz="1600"/>
                        <a:t>項目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HDD</a:t>
                      </a:r>
                      <a:r>
                        <a:rPr lang="zh-TW" altLang="en-US" sz="1600"/>
                        <a:t>（傳統硬碟）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SSD</a:t>
                      </a:r>
                      <a:r>
                        <a:rPr lang="zh-TW" altLang="en-US" sz="1600"/>
                        <a:t>（固態硬碟）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672178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原理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利用磁碟片旋轉讀寫資料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利用記憶體晶片（</a:t>
                      </a:r>
                      <a:r>
                        <a:rPr lang="en-US" altLang="zh-TW" sz="1600"/>
                        <a:t>Flash</a:t>
                      </a:r>
                      <a:r>
                        <a:rPr lang="zh-TW" altLang="en-US" sz="1600"/>
                        <a:t>）讀寫資料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999664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構造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有轉動的馬達與讀寫臂（像唱片機）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無任何機械運動部件，純電子元件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66441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速度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慢（約 </a:t>
                      </a:r>
                      <a:r>
                        <a:rPr lang="en-US" altLang="zh-TW" sz="1600"/>
                        <a:t>80</a:t>
                      </a:r>
                      <a:r>
                        <a:rPr lang="zh-TW" altLang="en-US" sz="1600"/>
                        <a:t>～</a:t>
                      </a:r>
                      <a:r>
                        <a:rPr lang="en-US" altLang="zh-TW" sz="1600"/>
                        <a:t>160 </a:t>
                      </a:r>
                      <a:r>
                        <a:rPr lang="en-US" sz="1600"/>
                        <a:t>MB/s）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快（</a:t>
                      </a:r>
                      <a:r>
                        <a:rPr lang="en-US" sz="1600"/>
                        <a:t>SATA SSD </a:t>
                      </a:r>
                      <a:r>
                        <a:rPr lang="zh-TW" altLang="en-US" sz="1600"/>
                        <a:t>約 </a:t>
                      </a:r>
                      <a:r>
                        <a:rPr lang="en-US" altLang="zh-TW" sz="1600"/>
                        <a:t>500</a:t>
                      </a:r>
                      <a:r>
                        <a:rPr lang="en-US" sz="1600"/>
                        <a:t>MB/s，NVMe </a:t>
                      </a:r>
                      <a:r>
                        <a:rPr lang="zh-TW" altLang="en-US" sz="1600"/>
                        <a:t>可上千）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934861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耐用性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易受震動損壞，使用壽命較短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抗震、靜音、壽命長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38386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容量價格比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便宜，可做到 </a:t>
                      </a:r>
                      <a:r>
                        <a:rPr lang="en-US" altLang="zh-TW" sz="1600"/>
                        <a:t>2</a:t>
                      </a:r>
                      <a:r>
                        <a:rPr lang="en-US" sz="1600"/>
                        <a:t>TB、4TB、</a:t>
                      </a:r>
                      <a:r>
                        <a:rPr lang="zh-TW" altLang="en-US" sz="1600"/>
                        <a:t>甚至 </a:t>
                      </a:r>
                      <a:r>
                        <a:rPr lang="en-US" altLang="zh-TW" sz="1600"/>
                        <a:t>10</a:t>
                      </a:r>
                      <a:r>
                        <a:rPr lang="en-US" sz="1600"/>
                        <a:t>TB+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價格較高，同容量比 </a:t>
                      </a:r>
                      <a:r>
                        <a:rPr lang="en-US" altLang="zh-TW" sz="1600"/>
                        <a:t>HDD </a:t>
                      </a:r>
                      <a:r>
                        <a:rPr lang="zh-TW" altLang="en-US" sz="1600"/>
                        <a:t>貴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738103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開機／載入速度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較慢，開機可能需 </a:t>
                      </a:r>
                      <a:r>
                        <a:rPr lang="en-US" altLang="zh-TW" sz="1600"/>
                        <a:t>30 </a:t>
                      </a:r>
                      <a:r>
                        <a:rPr lang="zh-TW" altLang="en-US" sz="1600"/>
                        <a:t>秒～</a:t>
                      </a:r>
                      <a:r>
                        <a:rPr lang="en-US" altLang="zh-TW" sz="1600"/>
                        <a:t>1 </a:t>
                      </a:r>
                      <a:r>
                        <a:rPr lang="zh-TW" altLang="en-US" sz="1600"/>
                        <a:t>分鐘以上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非常快，開機僅需 </a:t>
                      </a:r>
                      <a:r>
                        <a:rPr lang="en-US" altLang="zh-TW" sz="1600"/>
                        <a:t>10 </a:t>
                      </a:r>
                      <a:r>
                        <a:rPr lang="zh-TW" altLang="en-US" sz="1600"/>
                        <a:t>秒內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871921"/>
                  </a:ext>
                </a:extLst>
              </a:tr>
              <a:tr h="555820">
                <a:tc>
                  <a:txBody>
                    <a:bodyPr/>
                    <a:lstStyle/>
                    <a:p>
                      <a:r>
                        <a:rPr lang="zh-TW" altLang="en-US" sz="1600"/>
                        <a:t>應用場景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儲存大量檔案（備份、影片）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安裝作業系統與常用程式、遊戲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85172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zh-TW" altLang="en-US" sz="1600"/>
                        <a:t>噪音與溫度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有運轉聲音、可能會熱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安靜、溫度較低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22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9CB6-BCD0-B8AC-C1EA-75660237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AF44-8CAB-6EFD-E754-20EDA532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顯示卡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(GPU)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080B-FBE9-0A63-A91A-224B39205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Noto Sans" panose="020B0502040504020204" pitchFamily="34" charset="0"/>
                <a:cs typeface="Noto Sans" panose="020B0502040504020204" pitchFamily="34" charset="0"/>
              </a:rPr>
              <a:t>顯示卡的主要功能？</a:t>
            </a:r>
          </a:p>
          <a:p>
            <a:pPr marL="400050" lvl="1" indent="0">
              <a:buNone/>
            </a:pP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顯示卡（</a:t>
            </a: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Graphics Card / GPU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）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 是電腦中負責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畫面輸出與影像處理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的硬體元件。它把電腦運算結果「變成你看到的畫面」，像是桌面、影片、遊戲畫面等。</a:t>
            </a:r>
            <a:endParaRPr lang="zh-TW" altLang="en-US" b="1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92B6A2F-63E8-7B76-A9BA-9682A5C2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19180"/>
              </p:ext>
            </p:extLst>
          </p:nvPr>
        </p:nvGraphicFramePr>
        <p:xfrm>
          <a:off x="1097280" y="3429000"/>
          <a:ext cx="10058400" cy="237744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157420825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895954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功能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說明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4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✅ 畫面輸出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將影像訊號傳送到螢幕，負責顯示桌面、影片、遊戲畫面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1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✅ 圖形運算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處理 </a:t>
                      </a:r>
                      <a:r>
                        <a:rPr lang="en-US" altLang="zh-TW"/>
                        <a:t>2D/3D </a:t>
                      </a:r>
                      <a:r>
                        <a:rPr lang="zh-TW" altLang="en-US"/>
                        <a:t>遊戲、動畫、繪圖、建模等複雜畫面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63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✅ 加速影片播放與剪輯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幫助 </a:t>
                      </a:r>
                      <a:r>
                        <a:rPr lang="en-US" altLang="zh-TW"/>
                        <a:t>CPU </a:t>
                      </a:r>
                      <a:r>
                        <a:rPr lang="zh-TW" altLang="en-US"/>
                        <a:t>分擔影片播放、剪輯的運算壓力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16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✅ </a:t>
                      </a:r>
                      <a:r>
                        <a:rPr lang="en-US"/>
                        <a:t>AI / </a:t>
                      </a:r>
                      <a:r>
                        <a:rPr lang="zh-TW" altLang="en-US"/>
                        <a:t>訓練運算（新用途）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用於人工智慧深度學習、資料平行處理（現代 </a:t>
                      </a:r>
                      <a:r>
                        <a:rPr lang="en-US" altLang="zh-TW" dirty="0"/>
                        <a:t>GPU </a:t>
                      </a:r>
                      <a:r>
                        <a:rPr lang="zh-TW" altLang="en-US" dirty="0"/>
                        <a:t>非常重要的應用）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1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5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63634-6527-E41F-58AF-A037318E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684-E968-F503-00EE-ADC39DC6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顯示卡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(GPU)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5" name="圖片 4" descr="一張含有 文字, 設計 的圖片&#10;&#10;AI 產生的內容可能不正確。">
            <a:extLst>
              <a:ext uri="{FF2B5EF4-FFF2-40B4-BE49-F238E27FC236}">
                <a16:creationId xmlns:a16="http://schemas.microsoft.com/office/drawing/2014/main" id="{83B2DD07-B9E7-8336-5E39-0C4A3E66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63" y="1953335"/>
            <a:ext cx="4033808" cy="4033808"/>
          </a:xfrm>
          <a:prstGeom prst="rect">
            <a:avLst/>
          </a:prstGeom>
        </p:spPr>
      </p:pic>
      <p:pic>
        <p:nvPicPr>
          <p:cNvPr id="7" name="圖片 6" descr="一張含有 電子產品, 電子裝置, 文字, 磁帶 的圖片&#10;&#10;AI 產生的內容可能不正確。">
            <a:extLst>
              <a:ext uri="{FF2B5EF4-FFF2-40B4-BE49-F238E27FC236}">
                <a16:creationId xmlns:a16="http://schemas.microsoft.com/office/drawing/2014/main" id="{3FAAE33B-3369-5652-71AF-BDCF8001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17" y="1953334"/>
            <a:ext cx="4320753" cy="43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E4221-1896-B55F-4051-ACA5B2754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9145-1D06-500A-B58D-A68D387E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電源供應器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(PSU)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127E9A-F818-7697-E661-01BE89B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95095"/>
              </p:ext>
            </p:extLst>
          </p:nvPr>
        </p:nvGraphicFramePr>
        <p:xfrm>
          <a:off x="6466432" y="1852205"/>
          <a:ext cx="4689248" cy="3873680"/>
        </p:xfrm>
        <a:graphic>
          <a:graphicData uri="http://schemas.openxmlformats.org/drawingml/2006/table">
            <a:tbl>
              <a:tblPr/>
              <a:tblGrid>
                <a:gridCol w="2344624">
                  <a:extLst>
                    <a:ext uri="{9D8B030D-6E8A-4147-A177-3AD203B41FA5}">
                      <a16:colId xmlns:a16="http://schemas.microsoft.com/office/drawing/2014/main" val="3219931528"/>
                    </a:ext>
                  </a:extLst>
                </a:gridCol>
                <a:gridCol w="2344624">
                  <a:extLst>
                    <a:ext uri="{9D8B030D-6E8A-4147-A177-3AD203B41FA5}">
                      <a16:colId xmlns:a16="http://schemas.microsoft.com/office/drawing/2014/main" val="1586617009"/>
                    </a:ext>
                  </a:extLst>
                </a:gridCol>
              </a:tblGrid>
              <a:tr h="774736">
                <a:tc>
                  <a:txBody>
                    <a:bodyPr/>
                    <a:lstStyle/>
                    <a:p>
                      <a:r>
                        <a:rPr lang="zh-TW" altLang="en-US" dirty="0"/>
                        <a:t>使用情境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建議電源瓦數（範圍）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490262"/>
                  </a:ext>
                </a:extLst>
              </a:tr>
              <a:tr h="774736">
                <a:tc>
                  <a:txBody>
                    <a:bodyPr/>
                    <a:lstStyle/>
                    <a:p>
                      <a:r>
                        <a:rPr lang="zh-TW" altLang="en-US" dirty="0"/>
                        <a:t>一般文書上網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300–400W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06782"/>
                  </a:ext>
                </a:extLst>
              </a:tr>
              <a:tr h="774736">
                <a:tc>
                  <a:txBody>
                    <a:bodyPr/>
                    <a:lstStyle/>
                    <a:p>
                      <a:r>
                        <a:rPr lang="zh-TW" altLang="en-US"/>
                        <a:t>中階遊戲電腦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500–650W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903700"/>
                  </a:ext>
                </a:extLst>
              </a:tr>
              <a:tr h="774736">
                <a:tc>
                  <a:txBody>
                    <a:bodyPr/>
                    <a:lstStyle/>
                    <a:p>
                      <a:r>
                        <a:rPr lang="zh-TW" altLang="en-US"/>
                        <a:t>高階遊戲或繪圖工作站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750–1000W </a:t>
                      </a:r>
                      <a:r>
                        <a:rPr lang="zh-TW" altLang="en-US"/>
                        <a:t>以上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92484"/>
                  </a:ext>
                </a:extLst>
              </a:tr>
              <a:tr h="774736">
                <a:tc>
                  <a:txBody>
                    <a:bodyPr/>
                    <a:lstStyle/>
                    <a:p>
                      <a:r>
                        <a:rPr lang="zh-TW" altLang="en-US"/>
                        <a:t>多張顯卡 </a:t>
                      </a:r>
                      <a:r>
                        <a:rPr lang="en-US" altLang="zh-TW"/>
                        <a:t>/ </a:t>
                      </a:r>
                      <a:r>
                        <a:rPr lang="zh-TW" altLang="en-US"/>
                        <a:t>高階平台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1000W–1600W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18115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161F2F4-64A4-CBCD-B1B9-89D6B33E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64409"/>
              </p:ext>
            </p:extLst>
          </p:nvPr>
        </p:nvGraphicFramePr>
        <p:xfrm>
          <a:off x="1097280" y="2015489"/>
          <a:ext cx="4689248" cy="4189368"/>
        </p:xfrm>
        <a:graphic>
          <a:graphicData uri="http://schemas.openxmlformats.org/drawingml/2006/table">
            <a:tbl>
              <a:tblPr/>
              <a:tblGrid>
                <a:gridCol w="2344624">
                  <a:extLst>
                    <a:ext uri="{9D8B030D-6E8A-4147-A177-3AD203B41FA5}">
                      <a16:colId xmlns:a16="http://schemas.microsoft.com/office/drawing/2014/main" val="2010908760"/>
                    </a:ext>
                  </a:extLst>
                </a:gridCol>
                <a:gridCol w="2344624">
                  <a:extLst>
                    <a:ext uri="{9D8B030D-6E8A-4147-A177-3AD203B41FA5}">
                      <a16:colId xmlns:a16="http://schemas.microsoft.com/office/drawing/2014/main" val="3817415676"/>
                    </a:ext>
                  </a:extLst>
                </a:gridCol>
              </a:tblGrid>
              <a:tr h="408719">
                <a:tc>
                  <a:txBody>
                    <a:bodyPr/>
                    <a:lstStyle/>
                    <a:p>
                      <a:r>
                        <a:rPr lang="zh-TW" altLang="en-US" dirty="0"/>
                        <a:t>功能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說明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85379"/>
                  </a:ext>
                </a:extLst>
              </a:tr>
              <a:tr h="1021797">
                <a:tc>
                  <a:txBody>
                    <a:bodyPr/>
                    <a:lstStyle/>
                    <a:p>
                      <a:r>
                        <a:rPr lang="zh-TW" altLang="en-US"/>
                        <a:t>電壓轉換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AC → DC</a:t>
                      </a:r>
                      <a:r>
                        <a:rPr lang="zh-TW" altLang="en-US"/>
                        <a:t>，轉換成 </a:t>
                      </a:r>
                      <a:r>
                        <a:rPr lang="en-US" altLang="zh-TW"/>
                        <a:t>+12V / +5V / +3.3V </a:t>
                      </a:r>
                      <a:r>
                        <a:rPr lang="zh-TW" altLang="en-US"/>
                        <a:t>等不同電壓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299924"/>
                  </a:ext>
                </a:extLst>
              </a:tr>
              <a:tr h="1021797">
                <a:tc>
                  <a:txBody>
                    <a:bodyPr/>
                    <a:lstStyle/>
                    <a:p>
                      <a:r>
                        <a:rPr lang="zh-TW" altLang="en-US"/>
                        <a:t>穩定供電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維持電壓穩定，避免電壓突波導致硬體損壞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110149"/>
                  </a:ext>
                </a:extLst>
              </a:tr>
              <a:tr h="715258">
                <a:tc>
                  <a:txBody>
                    <a:bodyPr/>
                    <a:lstStyle/>
                    <a:p>
                      <a:r>
                        <a:rPr lang="zh-TW" altLang="en-US"/>
                        <a:t>過載 </a:t>
                      </a:r>
                      <a:r>
                        <a:rPr lang="en-US" altLang="zh-TW"/>
                        <a:t>/ </a:t>
                      </a:r>
                      <a:r>
                        <a:rPr lang="zh-TW" altLang="en-US"/>
                        <a:t>短路保護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出現異常自動切斷電源，保護硬體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42859"/>
                  </a:ext>
                </a:extLst>
              </a:tr>
              <a:tr h="1021797">
                <a:tc>
                  <a:txBody>
                    <a:bodyPr/>
                    <a:lstStyle/>
                    <a:p>
                      <a:r>
                        <a:rPr lang="zh-TW" altLang="en-US"/>
                        <a:t>效率轉換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高效率 </a:t>
                      </a:r>
                      <a:r>
                        <a:rPr lang="en-US" altLang="zh-TW" dirty="0"/>
                        <a:t>= </a:t>
                      </a:r>
                      <a:r>
                        <a:rPr lang="zh-TW" altLang="en-US" dirty="0"/>
                        <a:t>更省電 </a:t>
                      </a:r>
                      <a:r>
                        <a:rPr lang="en-US" altLang="zh-TW" dirty="0"/>
                        <a:t>+ </a:t>
                      </a:r>
                      <a:r>
                        <a:rPr lang="zh-TW" altLang="en-US" dirty="0"/>
                        <a:t>少發熱，例如 </a:t>
                      </a:r>
                      <a:r>
                        <a:rPr lang="en-US" altLang="zh-TW" dirty="0"/>
                        <a:t>80 PLUS </a:t>
                      </a:r>
                      <a:r>
                        <a:rPr lang="zh-TW" altLang="en-US" dirty="0"/>
                        <a:t>認證系列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76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7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CMOS </a:t>
            </a:r>
            <a:r>
              <a:rPr 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&amp; 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BIOS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5" name="圖片 4" descr="一張含有 文字, 螢幕擷取畫面, 設計 的圖片&#10;&#10;AI 產生的內容可能不正確。">
            <a:extLst>
              <a:ext uri="{FF2B5EF4-FFF2-40B4-BE49-F238E27FC236}">
                <a16:creationId xmlns:a16="http://schemas.microsoft.com/office/drawing/2014/main" id="{3E88B5E1-93A0-AD31-5610-DAC9A5B4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9499"/>
            <a:ext cx="5451627" cy="36389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b="1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BIOS（Basic</a:t>
            </a:r>
            <a:r>
              <a:rPr lang="en-US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Input/Output System）</a:t>
            </a:r>
            <a:r>
              <a:rPr lang="zh-TW" altLang="en-US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是什麼？</a:t>
            </a:r>
          </a:p>
          <a:p>
            <a:r>
              <a:rPr lang="zh-TW" alt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是電腦開機時最先執行的軟體程式，存在主機板的晶片中。</a:t>
            </a:r>
          </a:p>
          <a:p>
            <a:endParaRPr lang="zh-TW" alt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altLang="zh-TW" b="1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</a:t>
            </a:r>
            <a:r>
              <a:rPr lang="en-US" b="1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MOS（Complementary</a:t>
            </a:r>
            <a:r>
              <a:rPr lang="en-US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Metal-Oxide Semiconductor）</a:t>
            </a:r>
            <a:r>
              <a:rPr lang="zh-TW" altLang="en-US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是什麼？</a:t>
            </a:r>
          </a:p>
          <a:p>
            <a:r>
              <a:rPr lang="zh-TW" alt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是一塊儲存 </a:t>
            </a:r>
            <a:r>
              <a:rPr 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BIOS </a:t>
            </a:r>
            <a:r>
              <a:rPr lang="zh-TW" alt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設定的記憶體，使用主機板上的電池維持資料不消失。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進入</a:t>
            </a:r>
            <a:r>
              <a:rPr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BIOS </a:t>
            </a:r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的方法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Noto Sans" panose="020B0502040504020204" pitchFamily="34" charset="0"/>
                <a:cs typeface="Noto Sans" panose="020B0502040504020204" pitchFamily="34" charset="0"/>
              </a:rPr>
              <a:t>※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以下為各品牌常見主機板的快捷鍵</a:t>
            </a:r>
            <a:endParaRPr lang="en-US" altLang="zh-TW" sz="2400" dirty="0"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endParaRPr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0A96CB5-47E3-57BD-F1FB-76544B7B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74762"/>
              </p:ext>
            </p:extLst>
          </p:nvPr>
        </p:nvGraphicFramePr>
        <p:xfrm>
          <a:off x="1097280" y="2625362"/>
          <a:ext cx="10058400" cy="298704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170791344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9218842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98391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品牌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開機選單快捷鍵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effectLst/>
                          <a:latin typeface="Verdana" panose="020B0604030504040204" pitchFamily="34" charset="0"/>
                        </a:rPr>
                        <a:t>進入</a:t>
                      </a:r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Bios </a:t>
                      </a:r>
                      <a:r>
                        <a:rPr lang="zh-TW" altLang="en-US">
                          <a:effectLst/>
                          <a:latin typeface="Verdana" panose="020B0604030504040204" pitchFamily="34" charset="0"/>
                        </a:rPr>
                        <a:t>快捷鍵</a:t>
                      </a:r>
                      <a:endParaRPr lang="zh-TW" altLang="en-US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93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ASUS (</a:t>
                      </a:r>
                      <a:r>
                        <a:rPr lang="zh-TW" altLang="en-US">
                          <a:effectLst/>
                          <a:latin typeface="Verdana" panose="020B0604030504040204" pitchFamily="34" charset="0"/>
                        </a:rPr>
                        <a:t>華碩</a:t>
                      </a:r>
                      <a:r>
                        <a:rPr lang="en-US" altLang="zh-TW"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F8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DEL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09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Gigabyte (</a:t>
                      </a:r>
                      <a:r>
                        <a:rPr lang="zh-TW" altLang="en-US">
                          <a:effectLst/>
                          <a:latin typeface="Verdana" panose="020B0604030504040204" pitchFamily="34" charset="0"/>
                        </a:rPr>
                        <a:t>技嘉</a:t>
                      </a:r>
                      <a:r>
                        <a:rPr lang="en-US" altLang="zh-TW"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F12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DEL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74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MSI (</a:t>
                      </a:r>
                      <a:r>
                        <a:rPr lang="zh-TW" altLang="en-US">
                          <a:effectLst/>
                          <a:latin typeface="Verdana" panose="020B0604030504040204" pitchFamily="34" charset="0"/>
                        </a:rPr>
                        <a:t>微星</a:t>
                      </a:r>
                      <a:r>
                        <a:rPr lang="en-US" altLang="zh-TW"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F11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DEL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6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Intel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F10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38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Asrock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F11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F2, DEL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937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Verdana" panose="020B0604030504040204" pitchFamily="34" charset="0"/>
                        </a:rPr>
                        <a:t>EVGA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Verdana" panose="020B0604030504040204" pitchFamily="34" charset="0"/>
                        </a:rPr>
                        <a:t>F7</a:t>
                      </a:r>
                      <a:endParaRPr lang="en-US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Verdana" panose="020B0604030504040204" pitchFamily="34" charset="0"/>
                        </a:rPr>
                        <a:t>DEL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59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09AA722-2BEF-2A54-A742-F9425F5C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253048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導讀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學習目標</a:t>
            </a:r>
            <a:r>
              <a:rPr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：</a:t>
            </a:r>
            <a:endParaRPr lang="en-US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增進基礎電腦知識</a:t>
            </a:r>
            <a:endParaRPr lang="en-US" altLang="zh-TW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系統安裝與簡易問題排除</a:t>
            </a:r>
            <a:endParaRPr lang="en-US" altLang="zh-TW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軟體安裝流程與系統調整</a:t>
            </a:r>
            <a:endParaRPr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BIOS </a:t>
            </a:r>
            <a:r>
              <a:rPr dirty="0" err="1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簡易設定操作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找到</a:t>
            </a:r>
            <a:r>
              <a:rPr lang="en-US" altLang="zh-TW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CPU</a:t>
            </a:r>
            <a:r>
              <a:rPr lang="zh-TW" altLang="en-US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、記憶體、硬碟規格</a:t>
            </a:r>
            <a:endParaRPr lang="en-US" altLang="zh-TW" sz="5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zh-TW" altLang="en-US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現在就進入</a:t>
            </a:r>
            <a:r>
              <a:rPr lang="en-US" altLang="zh-TW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BISO</a:t>
            </a:r>
            <a:r>
              <a:rPr lang="zh-TW" altLang="en-US" sz="5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中看看吧！</a:t>
            </a:r>
            <a:endParaRPr sz="5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Q&amp;A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chemeClr val="bg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簡報已完成，感謝聆聽</a:t>
            </a:r>
            <a:endParaRPr sz="4800" dirty="0">
              <a:solidFill>
                <a:schemeClr val="bg2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課程安排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第一小時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71400" lvl="6" indent="0">
              <a:buNone/>
            </a:pP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電腦常見零件介紹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71400" lvl="6" indent="0">
              <a:buNone/>
            </a:pP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BIOS &amp; CMOS 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認識及設定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第二小時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66928" lvl="3" indent="0">
              <a:buNone/>
            </a:pP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Windows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作業系統安裝及啟用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66928" lvl="3" indent="0">
              <a:buNone/>
            </a:pP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Office 365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安裝及啟用，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o365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帳號管理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第三小時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66928" lvl="3" indent="0">
              <a:buNone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Windows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作業系統更新與調校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66928" lvl="3" indent="0">
              <a:buNone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 Microsoft 365</a:t>
            </a:r>
            <a:r>
              <a:rPr lang="zh-TW" alt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管理後台</a:t>
            </a:r>
            <a:endParaRPr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89DF420-2EAE-E83E-5899-D9C593F145EE}"/>
              </a:ext>
            </a:extLst>
          </p:cNvPr>
          <p:cNvSpPr/>
          <p:nvPr/>
        </p:nvSpPr>
        <p:spPr>
          <a:xfrm>
            <a:off x="6738257" y="286605"/>
            <a:ext cx="5214257" cy="59291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個人電腦發展簡史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01492" cy="4023360"/>
          </a:xfrm>
        </p:spPr>
        <p:txBody>
          <a:bodyPr>
            <a:normAutofit/>
          </a:bodyPr>
          <a:lstStyle/>
          <a:p>
            <a:endParaRPr lang="en-US" altLang="zh-TW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1970 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年代末期：微處理器</a:t>
            </a:r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+IC 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技術成熟，微電腦得以商業化與家用化。</a:t>
            </a:r>
          </a:p>
          <a:p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1981 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年 </a:t>
            </a:r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IBM PC 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發表：建立業界標準，「</a:t>
            </a:r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PC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」開始走向全球普及。</a:t>
            </a:r>
          </a:p>
          <a:p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1984 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年以後：</a:t>
            </a:r>
            <a:r>
              <a:rPr lang="en-US" altLang="zh-TW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GUI</a:t>
            </a:r>
            <a:r>
              <a:rPr lang="zh-TW" alt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、滑鼠、應用軟體帶動「使用者體驗」革命。</a:t>
            </a:r>
            <a:endParaRPr lang="en-US" altLang="zh-TW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n-US" altLang="zh-TW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※</a:t>
            </a:r>
            <a:r>
              <a:rPr lang="zh-TW" alt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小問題，人類首次登入月球是西元幾年？</a:t>
            </a:r>
            <a:endParaRPr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7EB0317-A482-CB12-BF22-E2E8E3B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84472"/>
              </p:ext>
            </p:extLst>
          </p:nvPr>
        </p:nvGraphicFramePr>
        <p:xfrm>
          <a:off x="6824254" y="409309"/>
          <a:ext cx="5052060" cy="5683730"/>
        </p:xfrm>
        <a:graphic>
          <a:graphicData uri="http://schemas.openxmlformats.org/drawingml/2006/table">
            <a:tbl>
              <a:tblPr/>
              <a:tblGrid>
                <a:gridCol w="2526030">
                  <a:extLst>
                    <a:ext uri="{9D8B030D-6E8A-4147-A177-3AD203B41FA5}">
                      <a16:colId xmlns:a16="http://schemas.microsoft.com/office/drawing/2014/main" val="109016810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346885936"/>
                    </a:ext>
                  </a:extLst>
                </a:gridCol>
              </a:tblGrid>
              <a:tr h="257474">
                <a:tc>
                  <a:txBody>
                    <a:bodyPr/>
                    <a:lstStyle/>
                    <a:p>
                      <a:r>
                        <a:rPr lang="zh-TW" altLang="en-US" sz="1100"/>
                        <a:t>年份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100"/>
                        <a:t>事件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309303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1964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100" dirty="0"/>
                        <a:t>積體電路問世，開啟第三代電腦，體積與成本大幅下降，為微型電腦奠定基礎。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66518"/>
                  </a:ext>
                </a:extLst>
              </a:tr>
              <a:tr h="45058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1965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PDP-8 </a:t>
                      </a:r>
                      <a:r>
                        <a:rPr lang="zh-TW" altLang="en-US" sz="1100" dirty="0"/>
                        <a:t>小型電腦推出，被視為第一台大眾化的迷你電腦。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829856"/>
                  </a:ext>
                </a:extLst>
              </a:tr>
              <a:tr h="45058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1971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/>
                        <a:t>Intel </a:t>
                      </a:r>
                      <a:r>
                        <a:rPr lang="zh-TW" altLang="en-US" sz="1100"/>
                        <a:t>發表 </a:t>
                      </a:r>
                      <a:r>
                        <a:rPr lang="en-US" altLang="zh-TW" sz="1100" b="1"/>
                        <a:t>4004</a:t>
                      </a:r>
                      <a:r>
                        <a:rPr lang="zh-TW" altLang="en-US" sz="1100"/>
                        <a:t>，世界第一顆微處理器，正式邁入微電腦時代。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610830"/>
                  </a:ext>
                </a:extLst>
              </a:tr>
              <a:tr h="45058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1975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Altair 8800</a:t>
                      </a:r>
                      <a:r>
                        <a:rPr lang="zh-TW" altLang="en-US" sz="1100"/>
                        <a:t> 發表，被認為是第一台真正的個人電腦（</a:t>
                      </a:r>
                      <a:r>
                        <a:rPr lang="en-US" altLang="zh-TW" sz="1100"/>
                        <a:t>PC</a:t>
                      </a:r>
                      <a:r>
                        <a:rPr lang="zh-TW" altLang="en-US" sz="1100"/>
                        <a:t>）。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74564"/>
                  </a:ext>
                </a:extLst>
              </a:tr>
              <a:tr h="45058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1976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Apple </a:t>
                      </a:r>
                      <a:r>
                        <a:rPr lang="zh-TW" altLang="en-US" sz="1100"/>
                        <a:t>成立，發表 </a:t>
                      </a:r>
                      <a:r>
                        <a:rPr lang="en-US" sz="1100"/>
                        <a:t>Apple I，</a:t>
                      </a:r>
                      <a:r>
                        <a:rPr lang="zh-TW" altLang="en-US" sz="1100"/>
                        <a:t>後推出革命性的 </a:t>
                      </a:r>
                      <a:r>
                        <a:rPr lang="en-US" sz="1100"/>
                        <a:t>Apple II（1977）。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84214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1977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100"/>
                        <a:t>「個人電腦元年」：</a:t>
                      </a:r>
                      <a:r>
                        <a:rPr lang="en-US" sz="1100"/>
                        <a:t>Apple II、Commodore PET、TRS-80 </a:t>
                      </a:r>
                      <a:r>
                        <a:rPr lang="zh-TW" altLang="en-US" sz="1100"/>
                        <a:t>相繼推出，掀起家用電腦浪潮。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15261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1979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/>
                        <a:t>Intel </a:t>
                      </a:r>
                      <a:r>
                        <a:rPr lang="zh-TW" altLang="en-US" sz="1100"/>
                        <a:t>推出 </a:t>
                      </a:r>
                      <a:r>
                        <a:rPr lang="en-US" altLang="zh-TW" sz="1100"/>
                        <a:t>8088</a:t>
                      </a:r>
                      <a:r>
                        <a:rPr lang="zh-TW" altLang="en-US" sz="1100"/>
                        <a:t>（</a:t>
                      </a:r>
                      <a:r>
                        <a:rPr lang="en-US" altLang="zh-TW" sz="1100"/>
                        <a:t>8</a:t>
                      </a:r>
                      <a:r>
                        <a:rPr lang="zh-TW" altLang="en-US" sz="1100"/>
                        <a:t>位元資料匯流排，內部</a:t>
                      </a:r>
                      <a:r>
                        <a:rPr lang="en-US" altLang="zh-TW" sz="1100"/>
                        <a:t>16</a:t>
                      </a:r>
                      <a:r>
                        <a:rPr lang="zh-TW" altLang="en-US" sz="1100"/>
                        <a:t>位元），奠定未來 </a:t>
                      </a:r>
                      <a:r>
                        <a:rPr lang="en-US" altLang="zh-TW" sz="1100"/>
                        <a:t>IBM PC </a:t>
                      </a:r>
                      <a:r>
                        <a:rPr lang="zh-TW" altLang="en-US" sz="1100"/>
                        <a:t>核心架構。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71752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1981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/>
                        <a:t>IBM </a:t>
                      </a:r>
                      <a:r>
                        <a:rPr lang="zh-TW" altLang="en-US" sz="1100"/>
                        <a:t>發表 </a:t>
                      </a:r>
                      <a:r>
                        <a:rPr lang="en-US" altLang="zh-TW" sz="1100" b="1"/>
                        <a:t>IBM PC</a:t>
                      </a:r>
                      <a:r>
                        <a:rPr lang="zh-TW" altLang="en-US" sz="1100" b="1"/>
                        <a:t>（</a:t>
                      </a:r>
                      <a:r>
                        <a:rPr lang="en-US" altLang="zh-TW" sz="1100" b="1"/>
                        <a:t>Model 5150</a:t>
                      </a:r>
                      <a:r>
                        <a:rPr lang="zh-TW" altLang="en-US" sz="1100" b="1"/>
                        <a:t>）</a:t>
                      </a:r>
                      <a:r>
                        <a:rPr lang="zh-TW" altLang="en-US" sz="1100"/>
                        <a:t>，正式定義「個人電腦」規格與市場架構。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737412"/>
                  </a:ext>
                </a:extLst>
              </a:tr>
              <a:tr h="445277">
                <a:tc>
                  <a:txBody>
                    <a:bodyPr/>
                    <a:lstStyle/>
                    <a:p>
                      <a:r>
                        <a:rPr lang="en-US" altLang="zh-TW" sz="1100" b="1"/>
                        <a:t>1982</a:t>
                      </a:r>
                      <a:endParaRPr lang="zh-TW" altLang="en-US" sz="110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100"/>
                        <a:t>微電腦開始大量進入家庭與學校，開始普及化。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98389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r>
                        <a:rPr lang="en-US" altLang="zh-TW" sz="1100" b="1" dirty="0"/>
                        <a:t>1983–84</a:t>
                      </a:r>
                      <a:endParaRPr lang="zh-TW" altLang="en-US" sz="1100" dirty="0"/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Apple </a:t>
                      </a:r>
                      <a:r>
                        <a:rPr lang="en-US" sz="1100" dirty="0" err="1"/>
                        <a:t>Lisa、Macintosh</a:t>
                      </a:r>
                      <a:r>
                        <a:rPr lang="en-US" sz="1100" dirty="0"/>
                        <a:t> </a:t>
                      </a:r>
                      <a:r>
                        <a:rPr lang="zh-TW" altLang="en-US" sz="1100" dirty="0"/>
                        <a:t>推出圖形使用者介面（</a:t>
                      </a:r>
                      <a:r>
                        <a:rPr lang="en-US" sz="1100" dirty="0"/>
                        <a:t>GUI），</a:t>
                      </a:r>
                      <a:r>
                        <a:rPr lang="zh-TW" altLang="en-US" sz="1100" dirty="0"/>
                        <a:t>掀起圖形化作業系統革命。</a:t>
                      </a:r>
                    </a:p>
                  </a:txBody>
                  <a:tcPr marL="56658" marR="56658" marT="28329" marB="283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832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電腦硬體構成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7" name="圖片 6" descr="一張含有 文字, 電子產品, 電子工程, 螢幕擷取畫面 的圖片&#10;&#10;AI 產生的內容可能不正確。">
            <a:extLst>
              <a:ext uri="{FF2B5EF4-FFF2-40B4-BE49-F238E27FC236}">
                <a16:creationId xmlns:a16="http://schemas.microsoft.com/office/drawing/2014/main" id="{C1081179-8378-7993-3071-A1224FA4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11" y="1904998"/>
            <a:ext cx="6555378" cy="4370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E1E51-2A2C-8929-8DC6-63A37A20A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27FFB-8D63-9ED6-BB8A-5BDA6119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2" y="639097"/>
            <a:ext cx="435850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個人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電腦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</a:b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硬體構成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電子產品, 電子工程, 文字, 電氣線路 的圖片">
            <a:extLst>
              <a:ext uri="{FF2B5EF4-FFF2-40B4-BE49-F238E27FC236}">
                <a16:creationId xmlns:a16="http://schemas.microsoft.com/office/drawing/2014/main" id="{3C1AFA62-2EB6-E4B0-CEF8-77D9093F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0" y="-9508"/>
            <a:ext cx="6678651" cy="68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800C-6B17-E631-6077-2A4164E8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8A20-4411-2816-B2A8-8E33FA20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主機板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78DE-5BA7-1279-6F08-A527AECF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7820298" cy="402336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Noto Sans" panose="020B0502040504020204" pitchFamily="34" charset="0"/>
                <a:cs typeface="Noto Sans" panose="020B0502040504020204" pitchFamily="34" charset="0"/>
              </a:rPr>
              <a:t>「人體比喻法」</a:t>
            </a:r>
          </a:p>
          <a:p>
            <a:pPr marL="400050" lvl="1" indent="0">
              <a:buNone/>
            </a:pP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主機板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：神經系統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CPU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插槽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：大腦位置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RAM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插槽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：短期記憶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PCIe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插槽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：感官擴充（視覺、聽覺等）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電源插座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：心臟供血</a:t>
            </a:r>
            <a:endParaRPr lang="en-US" altLang="zh-TW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en-US" altLang="zh-TW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I/O </a:t>
            </a:r>
            <a:r>
              <a:rPr lang="zh-TW" altLang="en-US" sz="2400" b="1" dirty="0">
                <a:latin typeface="Noto Sans" panose="020B0502040504020204" pitchFamily="34" charset="0"/>
                <a:cs typeface="Noto Sans" panose="020B0502040504020204" pitchFamily="34" charset="0"/>
              </a:rPr>
              <a:t>區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：與外界溝通的接口（嘴巴、眼睛）</a:t>
            </a:r>
          </a:p>
          <a:p>
            <a:pPr algn="ctr"/>
            <a:r>
              <a:rPr lang="zh-TW" altLang="en-US" dirty="0">
                <a:latin typeface="Noto Sans" panose="020B0502040504020204" pitchFamily="34" charset="0"/>
                <a:cs typeface="Noto Sans" panose="020B0502040504020204" pitchFamily="34" charset="0"/>
              </a:rPr>
              <a:t>常見的主機板生產廠商</a:t>
            </a:r>
            <a:endParaRPr lang="en-US" altLang="zh-TW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00050" lvl="1" indent="0">
              <a:buNone/>
            </a:pP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華碩（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ASUS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）、技嘉（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GIGABYTE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）、微星（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MSI</a:t>
            </a:r>
            <a:r>
              <a:rPr lang="zh-TW" altLang="en-US" sz="2400" dirty="0">
                <a:latin typeface="Noto Sans" panose="020B0502040504020204" pitchFamily="34" charset="0"/>
                <a:cs typeface="Noto Sans" panose="020B0502040504020204" pitchFamily="34" charset="0"/>
              </a:rPr>
              <a:t>）</a:t>
            </a:r>
            <a:r>
              <a:rPr lang="en-US" altLang="zh-TW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…</a:t>
            </a:r>
            <a:endParaRPr lang="zh-TW" altLang="en-US" sz="240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4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A964F-8352-F18C-22C5-363FB424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 descr="一張含有 電路, 電子元件, 電子工程, 電子產品 的圖片">
            <a:extLst>
              <a:ext uri="{FF2B5EF4-FFF2-40B4-BE49-F238E27FC236}">
                <a16:creationId xmlns:a16="http://schemas.microsoft.com/office/drawing/2014/main" id="{524BAA33-4451-E5B5-0A1A-F31262CC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92" r="14760" b="-2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89B2-0AEB-9E08-A8B8-AEE7A2CB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技嘉 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B550M-K</a:t>
            </a:r>
          </a:p>
          <a:p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中央處理器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(CPU)</a:t>
            </a:r>
          </a:p>
          <a:p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1. AMD AM4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插槽，支援： 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AMD Ryzen™ 5000 G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系列處理器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/ AMD Ryzen™ 5000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系列處理器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/ AMD Ryzen™ 4000 G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系列處理器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/ AMD Ryzen™ 3000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系列處理器</a:t>
            </a:r>
          </a:p>
          <a:p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記憶體</a:t>
            </a:r>
          </a:p>
          <a:p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1. 4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個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DDR4 DIMM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插槽，最高支援到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128 GB (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單一插槽支援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32 GB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容量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2. 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支援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DDR4 4733(O.C.) / 4600(O.C.) / 4400(O.C.) / 4266(O.C.) / 4133(O.C.) / 4000(O.C.) / 3866(O.C.) / 3733(O.C.) / 3600(O.C.) / 3466(O.C) / 3400(O.C.) / 3200 / 2933 / 2667 / 2400 / 2133 MT/s</a:t>
            </a:r>
          </a:p>
          <a:p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3. 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支援雙通道記憶體技術</a:t>
            </a:r>
          </a:p>
          <a:p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擴充槽</a:t>
            </a:r>
          </a:p>
          <a:p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個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PCI Express 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插槽，內建於</a:t>
            </a:r>
            <a:r>
              <a:rPr lang="en-US" altLang="zh-TW" sz="1000" dirty="0">
                <a:latin typeface="Noto Sans" panose="020B0502040504020204" pitchFamily="34" charset="0"/>
                <a:cs typeface="Noto Sans" panose="020B0502040504020204" pitchFamily="34" charset="0"/>
              </a:rPr>
              <a:t>CPU</a:t>
            </a:r>
            <a:r>
              <a:rPr lang="zh-TW" altLang="en-US" sz="1000" dirty="0">
                <a:latin typeface="Noto Sans" panose="020B0502040504020204" pitchFamily="34" charset="0"/>
                <a:cs typeface="Noto Sans" panose="020B0502040504020204" pitchFamily="34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52081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CAC27-DFFC-C9C9-C1F5-0E0C6C40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D0B0-AC63-4E95-8F23-20ED847E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中央處理器</a:t>
            </a:r>
            <a:r>
              <a:rPr lang="en-US" altLang="zh-TW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(CPU)</a:t>
            </a:r>
            <a:endParaRPr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437B-443D-A96F-4154-DF02DB3D4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CPU </a:t>
            </a:r>
            <a:r>
              <a:rPr lang="zh-TW" altLang="en-US" b="1" dirty="0"/>
              <a:t>決定什麼？</a:t>
            </a:r>
          </a:p>
          <a:p>
            <a:pPr marL="400050" lvl="1" indent="0">
              <a:buNone/>
            </a:pPr>
            <a:r>
              <a:rPr lang="zh-TW" altLang="en-US" sz="2400" dirty="0"/>
              <a:t>電腦跑得快不快（開機、開程式、運算速度）</a:t>
            </a:r>
          </a:p>
          <a:p>
            <a:pPr marL="400050" lvl="1" indent="0">
              <a:buNone/>
            </a:pPr>
            <a:r>
              <a:rPr lang="zh-TW" altLang="en-US" sz="2400" dirty="0"/>
              <a:t>能不能同時執行多項任務（如 </a:t>
            </a:r>
            <a:r>
              <a:rPr lang="en-US" altLang="zh-TW" sz="2400" dirty="0"/>
              <a:t>Word + </a:t>
            </a:r>
            <a:r>
              <a:rPr lang="zh-TW" altLang="en-US" sz="2400" dirty="0"/>
              <a:t>瀏覽器 </a:t>
            </a:r>
            <a:r>
              <a:rPr lang="en-US" altLang="zh-TW" sz="2400" dirty="0"/>
              <a:t>+ Teams</a:t>
            </a:r>
            <a:r>
              <a:rPr lang="zh-TW" altLang="en-US" sz="2400" dirty="0"/>
              <a:t>）</a:t>
            </a:r>
          </a:p>
          <a:p>
            <a:pPr marL="400050" lvl="1" indent="0">
              <a:buNone/>
            </a:pPr>
            <a:r>
              <a:rPr lang="zh-TW" altLang="en-US" sz="2400" dirty="0"/>
              <a:t>遊戲與影音剪輯的處理能力（與顯示卡配合）</a:t>
            </a:r>
            <a:endParaRPr lang="en-US" altLang="zh-TW" sz="2400" dirty="0"/>
          </a:p>
          <a:p>
            <a:r>
              <a:rPr lang="en-US" altLang="zh-TW" b="1" dirty="0"/>
              <a:t>CPU </a:t>
            </a:r>
            <a:r>
              <a:rPr lang="zh-TW" altLang="en-US" b="1" dirty="0"/>
              <a:t>如何選擇？</a:t>
            </a:r>
          </a:p>
          <a:p>
            <a:pPr marL="400050" lvl="1" indent="0">
              <a:buNone/>
            </a:pPr>
            <a:endParaRPr lang="en-US" altLang="zh-TW" sz="2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75E31EE-0249-65ED-D3F5-8216A1943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00863"/>
              </p:ext>
            </p:extLst>
          </p:nvPr>
        </p:nvGraphicFramePr>
        <p:xfrm>
          <a:off x="2155372" y="4346507"/>
          <a:ext cx="8229600" cy="16459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964422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115933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605173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83917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品牌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系列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適合對象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備註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452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Intel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Core i3/i5/i7/i9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文書到專業剪輯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目前主流為第 </a:t>
                      </a:r>
                      <a:r>
                        <a:rPr lang="en-US" altLang="zh-TW"/>
                        <a:t>12~14 </a:t>
                      </a:r>
                      <a:r>
                        <a:rPr lang="zh-TW" altLang="en-US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343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AMD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Ryzen 3/5/7/9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文書到繪圖</a:t>
                      </a:r>
                      <a:r>
                        <a:rPr lang="en-US" altLang="zh-TW"/>
                        <a:t>/</a:t>
                      </a:r>
                      <a:r>
                        <a:rPr lang="zh-TW" altLang="en-US"/>
                        <a:t>遊戲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性能價格比佳，</a:t>
                      </a:r>
                      <a:r>
                        <a:rPr lang="en-US" dirty="0"/>
                        <a:t>AM4/AM5 </a:t>
                      </a:r>
                      <a:r>
                        <a:rPr lang="zh-TW" altLang="en-US" dirty="0"/>
                        <a:t>腳位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88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5644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</TotalTime>
  <Words>1660</Words>
  <Application>Microsoft Office PowerPoint</Application>
  <PresentationFormat>寬螢幕</PresentationFormat>
  <Paragraphs>253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華康雅藝體 Std W6</vt:lpstr>
      <vt:lpstr>Arial</vt:lpstr>
      <vt:lpstr>Calibri</vt:lpstr>
      <vt:lpstr>Calibri Light</vt:lpstr>
      <vt:lpstr>Noto Sans</vt:lpstr>
      <vt:lpstr>Verdana</vt:lpstr>
      <vt:lpstr>Wingdings</vt:lpstr>
      <vt:lpstr>回顧</vt:lpstr>
      <vt:lpstr>114年度 花蓮縣政府電腦基礎入門實務研習計畫</vt:lpstr>
      <vt:lpstr>導讀</vt:lpstr>
      <vt:lpstr>課程安排</vt:lpstr>
      <vt:lpstr>個人電腦發展簡史</vt:lpstr>
      <vt:lpstr>電腦硬體構成</vt:lpstr>
      <vt:lpstr>個人電腦 硬體構成</vt:lpstr>
      <vt:lpstr>主機板</vt:lpstr>
      <vt:lpstr>PowerPoint 簡報</vt:lpstr>
      <vt:lpstr>中央處理器(CPU)</vt:lpstr>
      <vt:lpstr>中央處理器(CPU)</vt:lpstr>
      <vt:lpstr>記憶體(RAM)</vt:lpstr>
      <vt:lpstr>記憶體(RAM)</vt:lpstr>
      <vt:lpstr>PCIe &amp; SATA接口</vt:lpstr>
      <vt:lpstr>硬碟</vt:lpstr>
      <vt:lpstr>顯示卡(GPU)</vt:lpstr>
      <vt:lpstr>顯示卡(GPU)</vt:lpstr>
      <vt:lpstr>電源供應器(PSU)</vt:lpstr>
      <vt:lpstr>CMOS &amp; BIOS</vt:lpstr>
      <vt:lpstr>進入BIOS 的方法</vt:lpstr>
      <vt:lpstr>BIOS 簡易設定操作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馳 守</cp:lastModifiedBy>
  <cp:revision>20</cp:revision>
  <dcterms:created xsi:type="dcterms:W3CDTF">2013-01-27T09:14:16Z</dcterms:created>
  <dcterms:modified xsi:type="dcterms:W3CDTF">2025-06-17T15:23:26Z</dcterms:modified>
  <cp:category/>
</cp:coreProperties>
</file>